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Былина «Илья Муромец и Соловей Разбойник»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/>
              <a:t>Учитель русского языка и литературы: </a:t>
            </a:r>
            <a:endParaRPr lang="ru-RU" sz="2400"/>
          </a:p>
          <a:p>
            <a:r>
              <a:rPr lang="ru-RU" sz="2400"/>
              <a:t>Прилепа Виктория Анатольевна</a:t>
            </a:r>
            <a:endParaRPr lang="ru-RU" sz="2400"/>
          </a:p>
          <a:p>
            <a:r>
              <a:rPr lang="ru-RU" sz="2400"/>
              <a:t>МКОУ СОШ №18 с. Добровольное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1285884"/>
          </a:xfrm>
        </p:spPr>
        <p:txBody>
          <a:bodyPr/>
          <a:lstStyle/>
          <a:p>
            <a:r>
              <a:rPr lang="ru-RU" dirty="0" smtClean="0"/>
              <a:t>Как описывается вражья сила в Чернигове? Какую роль играет здесь эпитет «черный»?</a:t>
            </a:r>
            <a:endParaRPr lang="ru-RU" dirty="0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57291" y="1500174"/>
            <a:ext cx="6572296" cy="3621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785786" y="5214950"/>
            <a:ext cx="7715304" cy="13573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Черный – </a:t>
            </a:r>
            <a:r>
              <a:rPr lang="ru-RU" sz="2800" b="1" dirty="0" smtClean="0">
                <a:solidFill>
                  <a:srgbClr val="C00000"/>
                </a:solidFill>
              </a:rPr>
              <a:t>многозначный эпитет.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/>
              <a:t>Черный – </a:t>
            </a:r>
            <a:r>
              <a:rPr lang="ru-RU" sz="2800" b="1" dirty="0" smtClean="0">
                <a:solidFill>
                  <a:srgbClr val="C00000"/>
                </a:solidFill>
              </a:rPr>
              <a:t>мрачный, безотрадный.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/>
              <a:t>Черный – </a:t>
            </a:r>
            <a:r>
              <a:rPr lang="ru-RU" sz="2800" b="1" dirty="0" smtClean="0">
                <a:solidFill>
                  <a:srgbClr val="C00000"/>
                </a:solidFill>
              </a:rPr>
              <a:t>преступный, злой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Каким вы представляете себе Соловья Разбойника?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855903" y="3429000"/>
            <a:ext cx="528809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5572132" y="1714488"/>
            <a:ext cx="3286148" cy="150019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Докажите, что сцены, где описывается свист Соловья, содержит гиперболу.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Какие предстает Илья в части, где рассказывается о его приезде в Киев? Каков князь Владимир?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42910" y="2214554"/>
            <a:ext cx="7766331" cy="362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lnSpcReduction="10000"/>
          </a:bodyPr>
          <a:lstStyle/>
          <a:p>
            <a:r>
              <a:rPr lang="ru-RU" sz="3600" b="1" u="sng" dirty="0" smtClean="0">
                <a:solidFill>
                  <a:srgbClr val="FFFF00"/>
                </a:solidFill>
              </a:rPr>
              <a:t>Былины</a:t>
            </a:r>
            <a:r>
              <a:rPr lang="ru-RU" sz="3600" b="1" dirty="0" smtClean="0"/>
              <a:t> – наша русская национальная гордость, </a:t>
            </a:r>
            <a:r>
              <a:rPr lang="ru-RU" sz="3600" b="1" dirty="0" smtClean="0">
                <a:solidFill>
                  <a:srgbClr val="FFFF00"/>
                </a:solidFill>
              </a:rPr>
              <a:t>«энциклопедия древнерусской жизни»</a:t>
            </a:r>
            <a:r>
              <a:rPr lang="ru-RU" sz="3600" b="1" dirty="0" smtClean="0"/>
              <a:t>, выражение несокрушимой мощи народного духа, беззаветной любви и служения Родине, страстной ненависти к врагам, глубокой нравственной чистоты и духовной красоты народа.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Былина и сказка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285861"/>
            <a:ext cx="4040188" cy="25717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«Сказка ложь, да  в ней намек, добрым молодцам урок»</a:t>
            </a:r>
            <a:endParaRPr lang="ru-RU" sz="36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285861"/>
            <a:ext cx="4041775" cy="292895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«Дела давно минувших дней, преданья старины глубокой»</a:t>
            </a:r>
            <a:endParaRPr lang="ru-RU" sz="36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4071942"/>
            <a:ext cx="8786874" cy="26289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Былина рассказывает о делах, </a:t>
            </a:r>
            <a:r>
              <a:rPr lang="ru-RU" sz="2400" b="1" dirty="0" smtClean="0">
                <a:solidFill>
                  <a:srgbClr val="C00000"/>
                </a:solidFill>
              </a:rPr>
              <a:t>ставших преданьями</a:t>
            </a:r>
            <a:r>
              <a:rPr lang="ru-RU" sz="2400" b="1" dirty="0" smtClean="0"/>
              <a:t>, легендами уже в глубокую старину. Исторические события, воспетые в былинах, с течением времени приобрели сказочный характер. </a:t>
            </a:r>
            <a:r>
              <a:rPr lang="ru-RU" sz="2400" b="1" dirty="0" smtClean="0">
                <a:solidFill>
                  <a:srgbClr val="C00000"/>
                </a:solidFill>
              </a:rPr>
              <a:t>То, что совершалось когда-то силами всего народа, стали приписывать одному герою</a:t>
            </a:r>
            <a:r>
              <a:rPr lang="ru-RU" sz="2400" b="1" dirty="0" smtClean="0"/>
              <a:t>, в котором воплотилось все лучшее в народе -  </a:t>
            </a:r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БОГАТЫРЮ.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БОГАТЫРЬ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85720" y="1643050"/>
            <a:ext cx="478634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429256" y="1714488"/>
            <a:ext cx="3500462" cy="46434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ЧЕЛОВЕК РОСЛЫЙ, ДОРОДНЫЙ, ДЮЖИЙ И ВИДНЫЙ;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НЕОБЫЧАЙНЫЙ СИЛАЧ;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СМЕЛЫЙ И УДАЧЛИВЫЙ;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ХРАБРЫЙ И СЧАСТЛИВЫЙ ВОИН, ВИТЯЗЬ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(словарь В.И. Даля)</a:t>
            </a:r>
            <a:endParaRPr lang="ru-RU" sz="2400" b="1" dirty="0" smtClean="0"/>
          </a:p>
          <a:p>
            <a:pPr algn="ctr"/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Вопросы по выявлению первоначального восприятия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Понравилась ли вам былина?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Что было трудно для понимания?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Какая часть былины показалась наиболее интересной?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Какие подвиги совершил Илья по пути в Киев?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Как начинаются сказки? Как начинается былина? Сравните.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757362"/>
          </a:xfrm>
        </p:spPr>
        <p:txBody>
          <a:bodyPr/>
          <a:lstStyle/>
          <a:p>
            <a:r>
              <a:rPr lang="ru-RU" dirty="0" smtClean="0"/>
              <a:t>«В некотором царстве, в некотором государстве…»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043113"/>
          </a:xfrm>
        </p:spPr>
        <p:txBody>
          <a:bodyPr/>
          <a:lstStyle/>
          <a:p>
            <a:r>
              <a:rPr lang="ru-RU" dirty="0" smtClean="0"/>
              <a:t>«Из того ли то из города из Мурома,</a:t>
            </a:r>
            <a:endParaRPr lang="ru-RU" dirty="0" smtClean="0"/>
          </a:p>
          <a:p>
            <a:r>
              <a:rPr lang="ru-RU" dirty="0" smtClean="0"/>
              <a:t>Из того ли села из Карачарова…»</a:t>
            </a:r>
            <a:endParaRPr lang="ru-RU" dirty="0" smtClean="0"/>
          </a:p>
        </p:txBody>
      </p:sp>
      <p:sp>
        <p:nvSpPr>
          <p:cNvPr id="6" name="Овал 5"/>
          <p:cNvSpPr/>
          <p:nvPr/>
        </p:nvSpPr>
        <p:spPr>
          <a:xfrm>
            <a:off x="428596" y="3071810"/>
            <a:ext cx="3786214" cy="14287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Сказка сразу переносит нас в </a:t>
            </a:r>
            <a:r>
              <a:rPr lang="ru-RU" sz="2400" b="1" dirty="0" smtClean="0">
                <a:solidFill>
                  <a:srgbClr val="C00000"/>
                </a:solidFill>
              </a:rPr>
              <a:t>мир фантазии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00562" y="3571876"/>
            <a:ext cx="4143404" cy="135732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Былина стремится к </a:t>
            </a:r>
            <a:r>
              <a:rPr lang="ru-RU" sz="2400" b="1" dirty="0" smtClean="0">
                <a:solidFill>
                  <a:srgbClr val="C00000"/>
                </a:solidFill>
              </a:rPr>
              <a:t>правдоподобию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http://images.myshared.ru/9/933671/slide_1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7158" y="4643446"/>
            <a:ext cx="3286116" cy="2464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«Илья Муромец и Соловей Разбойник»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План.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Выезд Ильи Муромца в Киев.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Битва под Черниговом с «силушкой великой».</a:t>
            </a:r>
            <a:endParaRPr lang="ru-RU" dirty="0" smtClean="0"/>
          </a:p>
          <a:p>
            <a:pPr marL="514350" indent="-514350"/>
            <a:r>
              <a:rPr lang="ru-RU" dirty="0" smtClean="0"/>
              <a:t>Победа над врагами.</a:t>
            </a:r>
            <a:endParaRPr lang="ru-RU" dirty="0" smtClean="0"/>
          </a:p>
          <a:p>
            <a:pPr marL="514350" indent="-514350"/>
            <a:r>
              <a:rPr lang="ru-RU" dirty="0" smtClean="0"/>
              <a:t>Отказ от воеводства.</a:t>
            </a:r>
            <a:endParaRPr lang="ru-RU" dirty="0" smtClean="0"/>
          </a:p>
          <a:p>
            <a:pPr marL="514350" indent="-514350"/>
            <a:r>
              <a:rPr lang="ru-RU" dirty="0" smtClean="0"/>
              <a:t>Почему прямоезжая дорожка в стольный Киев-град «</a:t>
            </a:r>
            <a:r>
              <a:rPr lang="ru-RU" dirty="0" err="1" smtClean="0"/>
              <a:t>заколодела</a:t>
            </a:r>
            <a:r>
              <a:rPr lang="ru-RU" dirty="0" smtClean="0"/>
              <a:t>», «</a:t>
            </a:r>
            <a:r>
              <a:rPr lang="ru-RU" dirty="0" err="1" smtClean="0"/>
              <a:t>замуравела</a:t>
            </a:r>
            <a:r>
              <a:rPr lang="ru-RU" dirty="0" smtClean="0"/>
              <a:t>».</a:t>
            </a:r>
            <a:endParaRPr lang="ru-RU" dirty="0" smtClean="0"/>
          </a:p>
          <a:p>
            <a:pPr marL="514350" indent="-514350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3. Встреча с Соловьем Разбойником на прямоезжей дорожке.</a:t>
            </a:r>
            <a:endParaRPr lang="ru-RU" dirty="0" smtClean="0"/>
          </a:p>
          <a:p>
            <a:r>
              <a:rPr lang="ru-RU" dirty="0" smtClean="0"/>
              <a:t>Свист и крик Соловья.</a:t>
            </a:r>
            <a:endParaRPr lang="ru-RU" dirty="0" smtClean="0"/>
          </a:p>
          <a:p>
            <a:r>
              <a:rPr lang="ru-RU" dirty="0" smtClean="0"/>
              <a:t>Илья Муромец побеждает Соловья.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 Приезд в Киев.</a:t>
            </a:r>
            <a:endParaRPr lang="ru-RU" dirty="0" smtClean="0"/>
          </a:p>
          <a:p>
            <a:r>
              <a:rPr lang="ru-RU" dirty="0" smtClean="0"/>
              <a:t>Илья в княжеских палатах.</a:t>
            </a:r>
            <a:endParaRPr lang="ru-RU" dirty="0" smtClean="0"/>
          </a:p>
          <a:p>
            <a:r>
              <a:rPr lang="ru-RU" dirty="0" smtClean="0"/>
              <a:t>Князь Владимир обвиняет Илья во лжи.</a:t>
            </a:r>
            <a:endParaRPr lang="ru-RU" dirty="0" smtClean="0"/>
          </a:p>
          <a:p>
            <a:r>
              <a:rPr lang="ru-RU" dirty="0" smtClean="0"/>
              <a:t>Ответ Ильи Муромца.</a:t>
            </a:r>
            <a:endParaRPr lang="ru-RU" dirty="0" smtClean="0"/>
          </a:p>
          <a:p>
            <a:r>
              <a:rPr lang="ru-RU" dirty="0" smtClean="0"/>
              <a:t>Соловей пугает князя.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5. Расправа с разбойником.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Илья в Чернигове.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2"/>
          </a:xfrm>
        </p:spPr>
        <p:txBody>
          <a:bodyPr/>
          <a:lstStyle/>
          <a:p>
            <a:r>
              <a:rPr lang="ru-RU" dirty="0" smtClean="0"/>
              <a:t>1. С каким намерением выезжает Илья из Мурома? Можно ли за полдня добраться до Киева? Как же ему это удалось?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57224" y="3429000"/>
            <a:ext cx="3357586" cy="128588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Гипербола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01728" y="3786190"/>
            <a:ext cx="4580333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allAtOnce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2373</Words>
  <Application>WPS Presentation</Application>
  <PresentationFormat>Экран (4:3)</PresentationFormat>
  <Paragraphs>84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SimSun</vt:lpstr>
      <vt:lpstr>Wingdings</vt:lpstr>
      <vt:lpstr>Times New Roman</vt:lpstr>
      <vt:lpstr>Microsoft YaHei</vt:lpstr>
      <vt:lpstr>Arial Unicode MS</vt:lpstr>
      <vt:lpstr>Calibri</vt:lpstr>
      <vt:lpstr>Тема Office</vt:lpstr>
      <vt:lpstr>Былина «Илья Муромец и Соловей Разбойник»</vt:lpstr>
      <vt:lpstr>PowerPoint 演示文稿</vt:lpstr>
      <vt:lpstr>Былина и сказка</vt:lpstr>
      <vt:lpstr>БОГАТЫРЬ</vt:lpstr>
      <vt:lpstr>Вопросы по выявлению первоначального восприятия</vt:lpstr>
      <vt:lpstr>Как начинаются сказки? Как начинается былина? Сравните.</vt:lpstr>
      <vt:lpstr>«Илья Муромец и Соловей Разбойник» План.</vt:lpstr>
      <vt:lpstr>PowerPoint 演示文稿</vt:lpstr>
      <vt:lpstr>Илья в Чернигове.</vt:lpstr>
      <vt:lpstr>PowerPoint 演示文稿</vt:lpstr>
      <vt:lpstr>Каким вы представляете себе Соловья Разбойника?</vt:lpstr>
      <vt:lpstr>Какие предстает Илья в части, где рассказывается о его приезде в Киев? Каков князь Владимир?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Былина «Илья Муромец и Соловей Разбойник»</dc:title>
  <dc:creator>Ирина</dc:creator>
  <cp:lastModifiedBy>007</cp:lastModifiedBy>
  <cp:revision>14</cp:revision>
  <dcterms:created xsi:type="dcterms:W3CDTF">2015-09-11T11:00:00Z</dcterms:created>
  <dcterms:modified xsi:type="dcterms:W3CDTF">2024-12-17T14:28:05Z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DCBEC7E0200646EF94108A8E7D028E8E_12</vt:lpwstr>
  </property>
  <property fmtid="{D5CDD505-2E9C-101B-9397-08002B2CF9AE}" pid="3" name="KSOProductBuildVer">
    <vt:lpwstr>1049-12.2.0.19307</vt:lpwstr>
  </property>
</Properties>
</file>